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obster"/>
      <p:regular r:id="rId21"/>
    </p:embeddedFont>
    <p:embeddedFont>
      <p:font typeface="EB Garamond SemiBol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EBGaramondSemiBold-regular.fntdata"/><Relationship Id="rId21" Type="http://schemas.openxmlformats.org/officeDocument/2006/relationships/font" Target="fonts/Lobster-regular.fntdata"/><Relationship Id="rId24" Type="http://schemas.openxmlformats.org/officeDocument/2006/relationships/font" Target="fonts/EBGaramondSemiBold-italic.fntdata"/><Relationship Id="rId23" Type="http://schemas.openxmlformats.org/officeDocument/2006/relationships/font" Target="fonts/EBGaramond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EBGaramond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30.gif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jpg>
</file>

<file path=ppt/media/image38.jpg>
</file>

<file path=ppt/media/image39.gif>
</file>

<file path=ppt/media/image4.png>
</file>

<file path=ppt/media/image40.gif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146dd92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146dd92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14cbc70d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14cbc70d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146dd92fb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146dd92fb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146dd92f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146dd92f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1585eeec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1585eeec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1585eeecf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01585eeecf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14cbc70d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14cbc70d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146dd92f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146dd92f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146dd92f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146dd92f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14cbc70d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14cbc70d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146dd92f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146dd92f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146dd92f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146dd92f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14cbc70d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14cbc70d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146dd92fb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146dd92fb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146dd92fb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146dd92fb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0.gif"/><Relationship Id="rId4" Type="http://schemas.openxmlformats.org/officeDocument/2006/relationships/image" Target="../media/image24.jpg"/><Relationship Id="rId5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jpg"/><Relationship Id="rId4" Type="http://schemas.openxmlformats.org/officeDocument/2006/relationships/image" Target="../media/image3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8.jpg"/><Relationship Id="rId4" Type="http://schemas.openxmlformats.org/officeDocument/2006/relationships/image" Target="../media/image33.png"/><Relationship Id="rId5" Type="http://schemas.openxmlformats.org/officeDocument/2006/relationships/image" Target="../media/image3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jpg"/><Relationship Id="rId4" Type="http://schemas.openxmlformats.org/officeDocument/2006/relationships/image" Target="../media/image3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18.png"/><Relationship Id="rId7" Type="http://schemas.openxmlformats.org/officeDocument/2006/relationships/image" Target="../media/image6.png"/><Relationship Id="rId8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3.jp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jpg"/><Relationship Id="rId4" Type="http://schemas.openxmlformats.org/officeDocument/2006/relationships/image" Target="../media/image27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jpg"/><Relationship Id="rId4" Type="http://schemas.openxmlformats.org/officeDocument/2006/relationships/image" Target="../media/image29.jpg"/><Relationship Id="rId5" Type="http://schemas.openxmlformats.org/officeDocument/2006/relationships/image" Target="../media/image28.jpg"/><Relationship Id="rId6" Type="http://schemas.openxmlformats.org/officeDocument/2006/relationships/image" Target="../media/image2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gif"/><Relationship Id="rId4" Type="http://schemas.openxmlformats.org/officeDocument/2006/relationships/image" Target="../media/image20.png"/><Relationship Id="rId5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65042" t="7010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109700" y="4660025"/>
            <a:ext cx="2883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0" l="0" r="3306" t="5740"/>
          <a:stretch/>
        </p:blipFill>
        <p:spPr>
          <a:xfrm>
            <a:off x="0" y="582525"/>
            <a:ext cx="4808875" cy="4560974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895625" y="1338550"/>
            <a:ext cx="38502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64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Dispositivos móviles</a:t>
            </a:r>
            <a:endParaRPr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87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011">
                <a:latin typeface="EB Garamond SemiBold"/>
                <a:ea typeface="EB Garamond SemiBold"/>
                <a:cs typeface="EB Garamond SemiBold"/>
                <a:sym typeface="EB Garamond SemiBold"/>
              </a:rPr>
              <a:t>Sensor de luz</a:t>
            </a:r>
            <a:endParaRPr sz="5011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descr="Ajustar el brillo y la temperatura de los colores en un iPhone, iPad o iPod  touch - Soporte técnico de Apple"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495300"/>
            <a:ext cx="2130446" cy="4276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funciona el sensor de proximidad de tu móvil" id="148" name="Google Shape;148;p22"/>
          <p:cNvPicPr preferRelativeResize="0"/>
          <p:nvPr/>
        </p:nvPicPr>
        <p:blipFill rotWithShape="1">
          <a:blip r:embed="rId4">
            <a:alphaModFix/>
          </a:blip>
          <a:srcRect b="12472" l="0" r="0" t="0"/>
          <a:stretch/>
        </p:blipFill>
        <p:spPr>
          <a:xfrm>
            <a:off x="3835400" y="1130300"/>
            <a:ext cx="3718533" cy="1711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DR Sensor de luz - Tienda Prometec" id="149" name="Google Shape;149;p22"/>
          <p:cNvPicPr preferRelativeResize="0"/>
          <p:nvPr/>
        </p:nvPicPr>
        <p:blipFill rotWithShape="1">
          <a:blip r:embed="rId5">
            <a:alphaModFix/>
          </a:blip>
          <a:srcRect b="25911" l="0" r="0" t="14684"/>
          <a:stretch/>
        </p:blipFill>
        <p:spPr>
          <a:xfrm>
            <a:off x="4338950" y="3136900"/>
            <a:ext cx="2531750" cy="150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686700" y="1207050"/>
            <a:ext cx="3396300" cy="17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Usos: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Apagar la pantalla cuando nos lo llevamos a la oreja para realizar o coger una llamada telefónica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5" name="Google Shape;155;p23"/>
          <p:cNvSpPr txBox="1"/>
          <p:nvPr>
            <p:ph idx="4294967295" type="ctrTitle"/>
          </p:nvPr>
        </p:nvSpPr>
        <p:spPr>
          <a:xfrm>
            <a:off x="1450500" y="0"/>
            <a:ext cx="62430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Sensor de proximidad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686700" y="3156775"/>
            <a:ext cx="4171800" cy="17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 compone de: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LED infrarroja que emite luz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LED infrarroja que recibe luz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luz infrarroja del receptor de infrarrojos 940nm LED de los 3Mm, sistema  aplicado infrarrojo redondo de DC 3V del claro." id="157" name="Google Shape;157;p23"/>
          <p:cNvPicPr preferRelativeResize="0"/>
          <p:nvPr/>
        </p:nvPicPr>
        <p:blipFill rotWithShape="1">
          <a:blip r:embed="rId3">
            <a:alphaModFix/>
          </a:blip>
          <a:srcRect b="11056" l="0" r="0" t="6922"/>
          <a:stretch/>
        </p:blipFill>
        <p:spPr>
          <a:xfrm rot="-1465835">
            <a:off x="4810125" y="3239074"/>
            <a:ext cx="3695701" cy="2165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funciona el sensor de proximidad de tu móvil - Blog Oficial Phone House"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00238"/>
            <a:ext cx="4171949" cy="2348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1521150" y="0"/>
            <a:ext cx="61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Sensores de huella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1011550" y="1133875"/>
            <a:ext cx="3802500" cy="8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38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25"/>
              <a:buFont typeface="Times New Roman"/>
              <a:buChar char="●"/>
            </a:pPr>
            <a:r>
              <a:rPr lang="es" sz="122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Lector de huellas capacitivo: Escanea nuestra huella utilizando la carga eléctrica de los dedos.</a:t>
            </a:r>
            <a:endParaRPr sz="122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22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4137600" y="2557250"/>
            <a:ext cx="38025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638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25"/>
              <a:buFont typeface="Times New Roman"/>
              <a:buChar char="●"/>
            </a:pPr>
            <a:r>
              <a:rPr lang="es" sz="122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Lector de huellas óptico: Saca una fotografía  de nuestro dedo a través de un agujero pequeñito.</a:t>
            </a:r>
            <a:endParaRPr sz="122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1011550" y="4161675"/>
            <a:ext cx="45354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638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25"/>
              <a:buFont typeface="Times New Roman"/>
              <a:buChar char="●"/>
            </a:pPr>
            <a:r>
              <a:rPr lang="es" sz="122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Lector de huellas por ultrasonido: Una serie de ondas con ultrasonido rebotan en la huella y devuelven la forma de esta.</a:t>
            </a:r>
            <a:endParaRPr sz="122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550" y="2237694"/>
            <a:ext cx="2640300" cy="1487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1838" y="1155725"/>
            <a:ext cx="1911150" cy="12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075" y="3837825"/>
            <a:ext cx="2168021" cy="12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Preguntas</a:t>
            </a:r>
            <a:endParaRPr/>
          </a:p>
        </p:txBody>
      </p:sp>
      <p:sp>
        <p:nvSpPr>
          <p:cNvPr id="175" name="Google Shape;175;p25"/>
          <p:cNvSpPr txBox="1"/>
          <p:nvPr/>
        </p:nvSpPr>
        <p:spPr>
          <a:xfrm>
            <a:off x="529200" y="731350"/>
            <a:ext cx="80856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¿Qué tipos de pantallas existen?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LCD, OLED, de Retina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LCD, DCL, de Retina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DLH, OLEC, LDT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LDH, DHT, OLDE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En cual de estas situaciones nunca será necesario el giroscopio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Juegos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Descarga de archivos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Realidad aumentada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Videos en 360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¿Cómo se le denomina al sensor que hace posible el funcionamiento de labrújula digital?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Chip magnético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Brujunámetro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Magnetómetro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Sensor polaridad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✓ White Heavy Check Mark Emoji"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800" y="1096950"/>
            <a:ext cx="195025" cy="19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✓ White Heavy Check Mark Emoji"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0775" y="2688688"/>
            <a:ext cx="195025" cy="19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✓ White Heavy Check Mark Emoji"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100" y="4260925"/>
            <a:ext cx="195025" cy="19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Preguntas</a:t>
            </a:r>
            <a:endParaRPr/>
          </a:p>
        </p:txBody>
      </p:sp>
      <p:sp>
        <p:nvSpPr>
          <p:cNvPr id="184" name="Google Shape;184;p26"/>
          <p:cNvSpPr txBox="1"/>
          <p:nvPr/>
        </p:nvSpPr>
        <p:spPr>
          <a:xfrm>
            <a:off x="529200" y="731325"/>
            <a:ext cx="80856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¿Para qué sirve el sensor de luz?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Para determinar si es de dia o de noche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Para saber si estas en un espacio abierto o no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Para ajustar el brillo automaticamente segun la luz que haya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Para poder usar la linterna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¿De cuantos LEDs se componen los sensores de proximidad?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Tan solo de uno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De tres LEDs pero algunos dispositivos incluyen cuatro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De tres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De dos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Señale la que NO corresponda. “Lector de huellas...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a) ...capacitivo”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b) ...óptimo”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c) ...por ultrasonido”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d) ...óptico”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✓ White Heavy Check Mark Emoji"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100" y="1542025"/>
            <a:ext cx="195025" cy="19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✓ White Heavy Check Mark Emoji"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400" y="4081525"/>
            <a:ext cx="195025" cy="19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✓ White Heavy Check Mark Emoji"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375" y="3141525"/>
            <a:ext cx="195025" cy="19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0" l="71474" r="0" t="84666"/>
          <a:stretch/>
        </p:blipFill>
        <p:spPr>
          <a:xfrm>
            <a:off x="0" y="-37187"/>
            <a:ext cx="9758875" cy="521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>
            <p:ph type="ctrTitle"/>
          </p:nvPr>
        </p:nvSpPr>
        <p:spPr>
          <a:xfrm>
            <a:off x="230288" y="52875"/>
            <a:ext cx="4730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600">
                <a:latin typeface="Lobster"/>
                <a:ea typeface="Lobster"/>
                <a:cs typeface="Lobster"/>
                <a:sym typeface="Lobster"/>
              </a:rPr>
              <a:t>FIN</a:t>
            </a:r>
            <a:endParaRPr sz="12600"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175" y="1827600"/>
            <a:ext cx="28575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7"/>
          <p:cNvSpPr txBox="1"/>
          <p:nvPr/>
        </p:nvSpPr>
        <p:spPr>
          <a:xfrm>
            <a:off x="7411200" y="4624800"/>
            <a:ext cx="173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 por atender</a:t>
            </a:r>
            <a:endParaRPr/>
          </a:p>
        </p:txBody>
      </p:sp>
      <p:pic>
        <p:nvPicPr>
          <p:cNvPr descr="TARJETAS DESPEDIDA - Página 5" id="196" name="Google Shape;196;p27"/>
          <p:cNvPicPr preferRelativeResize="0"/>
          <p:nvPr/>
        </p:nvPicPr>
        <p:blipFill rotWithShape="1">
          <a:blip r:embed="rId4">
            <a:alphaModFix/>
          </a:blip>
          <a:srcRect b="1300" l="-2287" r="-1673" t="-1300"/>
          <a:stretch/>
        </p:blipFill>
        <p:spPr>
          <a:xfrm>
            <a:off x="4530900" y="266800"/>
            <a:ext cx="3758325" cy="40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35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35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881575" y="1159875"/>
            <a:ext cx="2417700" cy="17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Características: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Frecuencia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Núcleos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Eficiencia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>
            <p:ph idx="4294967295" type="ctrTitle"/>
          </p:nvPr>
        </p:nvSpPr>
        <p:spPr>
          <a:xfrm>
            <a:off x="2287500" y="-54650"/>
            <a:ext cx="45690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Procesadores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550175" y="1159875"/>
            <a:ext cx="2503500" cy="19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Tipos: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Apple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1575" y="1362937"/>
            <a:ext cx="2381900" cy="13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1575" y="3461275"/>
            <a:ext cx="2381900" cy="13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1050" y="3461288"/>
            <a:ext cx="2381900" cy="133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425" y="3461300"/>
            <a:ext cx="2381900" cy="13350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3550175" y="1857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Exynos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3550175" y="21100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Snapdragon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5501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Otros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2348400" y="0"/>
            <a:ext cx="4447200" cy="99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Memoria RAM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830550" y="1444020"/>
            <a:ext cx="51171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Almacenamiento.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Veloz y temporal.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Más RAM, más gestionamiento.</a:t>
            </a:r>
            <a:endParaRPr sz="3400"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7649" y="1855025"/>
            <a:ext cx="22345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saber cuanta memoria RAM tiene un móvil Android - Solvetic" id="79" name="Google Shape;79;p15"/>
          <p:cNvPicPr preferRelativeResize="0"/>
          <p:nvPr/>
        </p:nvPicPr>
        <p:blipFill rotWithShape="1">
          <a:blip r:embed="rId4">
            <a:alphaModFix/>
          </a:blip>
          <a:srcRect b="0" l="9406" r="7127" t="0"/>
          <a:stretch/>
        </p:blipFill>
        <p:spPr>
          <a:xfrm>
            <a:off x="1281525" y="2571750"/>
            <a:ext cx="3778400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020">
                <a:latin typeface="EB Garamond SemiBold"/>
                <a:ea typeface="EB Garamond SemiBold"/>
                <a:cs typeface="EB Garamond SemiBold"/>
                <a:sym typeface="EB Garamond SemiBold"/>
              </a:rPr>
              <a:t>Pantallas</a:t>
            </a:r>
            <a:endParaRPr sz="502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descr="Cómo elegir el mejor tamaño de pantalla: el dilema de las pulgadas |  Tecnología - ComputerHoy.com"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25" y="1086400"/>
            <a:ext cx="3648076" cy="181643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565463" y="2902825"/>
            <a:ext cx="3000000" cy="20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500">
                <a:latin typeface="Times New Roman"/>
                <a:ea typeface="Times New Roman"/>
                <a:cs typeface="Times New Roman"/>
                <a:sym typeface="Times New Roman"/>
              </a:rPr>
              <a:t>Tipos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200">
                <a:latin typeface="Times New Roman"/>
                <a:ea typeface="Times New Roman"/>
                <a:cs typeface="Times New Roman"/>
                <a:sym typeface="Times New Roman"/>
              </a:rPr>
              <a:t>Pantallas LCD: </a:t>
            </a: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Se dividen en, pantallas de tipo TFT o de tipo IPS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200">
                <a:latin typeface="Times New Roman"/>
                <a:ea typeface="Times New Roman"/>
                <a:cs typeface="Times New Roman"/>
                <a:sym typeface="Times New Roman"/>
              </a:rPr>
              <a:t>Pantallas OLED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200">
                <a:latin typeface="Times New Roman"/>
                <a:ea typeface="Times New Roman"/>
                <a:cs typeface="Times New Roman"/>
                <a:sym typeface="Times New Roman"/>
              </a:rPr>
              <a:t>Pantalla Retina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0988" y="1602263"/>
            <a:ext cx="3877925" cy="1938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5069950" y="35412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solidFill>
                  <a:srgbClr val="44444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LCD en la izquierda OLED en la derecha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881575" y="819350"/>
            <a:ext cx="3425700" cy="22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Tipos: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 principal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4" name="Google Shape;94;p17"/>
          <p:cNvSpPr txBox="1"/>
          <p:nvPr>
            <p:ph idx="4294967295" type="ctrTitle"/>
          </p:nvPr>
        </p:nvSpPr>
        <p:spPr>
          <a:xfrm>
            <a:off x="3363150" y="0"/>
            <a:ext cx="2417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Cámaras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16186" l="0" r="0" t="18675"/>
          <a:stretch/>
        </p:blipFill>
        <p:spPr>
          <a:xfrm>
            <a:off x="6265125" y="926975"/>
            <a:ext cx="2686050" cy="9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0850" y="2013825"/>
            <a:ext cx="2686050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9900" y="3562788"/>
            <a:ext cx="2676525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63150" y="3596800"/>
            <a:ext cx="2676525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06925" y="1410838"/>
            <a:ext cx="1788975" cy="17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975" y="3496900"/>
            <a:ext cx="2248217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881575" y="14947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Cámaras teleobjetivas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881575" y="1710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Cámaras de gran angular</a:t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881575" y="22202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Cámaras infrarrojas</a:t>
            </a:r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881575" y="24181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Cámaras ToF</a:t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881575" y="1956450"/>
            <a:ext cx="342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Cámaras monocromáticas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842550" y="0"/>
            <a:ext cx="1458900" cy="9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020">
                <a:latin typeface="EB Garamond SemiBold"/>
                <a:ea typeface="EB Garamond SemiBold"/>
                <a:cs typeface="EB Garamond SemiBold"/>
                <a:sym typeface="EB Garamond SemiBold"/>
              </a:rPr>
              <a:t>GPS</a:t>
            </a:r>
            <a:endParaRPr sz="502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402" y="1233475"/>
            <a:ext cx="3414100" cy="3550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engañar al GPS del móvil: ventajas y problemas de simular ubicaciones" id="112" name="Google Shape;112;p18"/>
          <p:cNvPicPr preferRelativeResize="0"/>
          <p:nvPr/>
        </p:nvPicPr>
        <p:blipFill rotWithShape="1">
          <a:blip r:embed="rId4">
            <a:alphaModFix/>
          </a:blip>
          <a:srcRect b="0" l="5898" r="8609" t="0"/>
          <a:stretch/>
        </p:blipFill>
        <p:spPr>
          <a:xfrm>
            <a:off x="1412675" y="849825"/>
            <a:ext cx="3159324" cy="2078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ferencias entre un localizador GPS y un Localizador GPS Satelital | 2021" id="113" name="Google Shape;113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000" y="2806725"/>
            <a:ext cx="3081414" cy="20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020">
                <a:latin typeface="EB Garamond SemiBold"/>
                <a:ea typeface="EB Garamond SemiBold"/>
                <a:cs typeface="EB Garamond SemiBold"/>
                <a:sym typeface="EB Garamond SemiBold"/>
              </a:rPr>
              <a:t>Acelerómetro</a:t>
            </a:r>
            <a:endParaRPr sz="502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descr="Para qué Sirven los Giroscopios y Acelerómetros? Diferencias | Mira Cómo Se  Hace" id="119" name="Google Shape;119;p19"/>
          <p:cNvPicPr preferRelativeResize="0"/>
          <p:nvPr/>
        </p:nvPicPr>
        <p:blipFill rotWithShape="1">
          <a:blip r:embed="rId3">
            <a:alphaModFix/>
          </a:blip>
          <a:srcRect b="0" l="5323" r="5803" t="0"/>
          <a:stretch/>
        </p:blipFill>
        <p:spPr>
          <a:xfrm>
            <a:off x="2678500" y="1318075"/>
            <a:ext cx="3665251" cy="2507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nexión Bluetooth con la placa Zum Core"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4200" y="2644700"/>
            <a:ext cx="2399050" cy="2399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Rotación De La Pantalla Para Colorear - Ultra Coloring Pages" id="121" name="Google Shape;121;p19"/>
          <p:cNvPicPr preferRelativeResize="0"/>
          <p:nvPr/>
        </p:nvPicPr>
        <p:blipFill rotWithShape="1">
          <a:blip r:embed="rId5">
            <a:alphaModFix/>
          </a:blip>
          <a:srcRect b="10871" l="0" r="0" t="6326"/>
          <a:stretch/>
        </p:blipFill>
        <p:spPr>
          <a:xfrm>
            <a:off x="264900" y="1605250"/>
            <a:ext cx="3665250" cy="303501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5999350" y="131807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Otros usos: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istancia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Velocidad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Calorías quemadas.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2778375" y="1311525"/>
            <a:ext cx="4412700" cy="17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Usos: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Juegos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Realidad aumentada y virtual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Videos en 360 y fotos panorámicas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8" name="Google Shape;128;p20"/>
          <p:cNvSpPr txBox="1"/>
          <p:nvPr>
            <p:ph idx="4294967295" type="ctrTitle"/>
          </p:nvPr>
        </p:nvSpPr>
        <p:spPr>
          <a:xfrm>
            <a:off x="2818200" y="0"/>
            <a:ext cx="35076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latin typeface="EB Garamond SemiBold"/>
                <a:ea typeface="EB Garamond SemiBold"/>
                <a:cs typeface="EB Garamond SemiBold"/>
                <a:sym typeface="EB Garamond SemiBold"/>
              </a:rPr>
              <a:t>Giroscopio</a:t>
            </a:r>
            <a:endParaRPr sz="500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14334" r="13635" t="0"/>
          <a:stretch/>
        </p:blipFill>
        <p:spPr>
          <a:xfrm>
            <a:off x="94000" y="717926"/>
            <a:ext cx="2596450" cy="233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ácale provecho a los sensores de tu celular - Hola Telcel - Blog de Cine,  Música, Gaming y Tecnología Móvil"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625" y="3235550"/>
            <a:ext cx="3358650" cy="1679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é es el giroscopio de un móvil, para qué sirve y cómo saber si el tuyo lo  tiene" id="131" name="Google Shape;131;p20"/>
          <p:cNvPicPr preferRelativeResize="0"/>
          <p:nvPr/>
        </p:nvPicPr>
        <p:blipFill rotWithShape="1">
          <a:blip r:embed="rId5">
            <a:alphaModFix/>
          </a:blip>
          <a:srcRect b="0" l="8759" r="0" t="0"/>
          <a:stretch/>
        </p:blipFill>
        <p:spPr>
          <a:xfrm>
            <a:off x="6682150" y="1134175"/>
            <a:ext cx="2224475" cy="174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Saber si mi Celular Tiene Giroscopio para Vídeos VR 360 | Mira Cómo Se  Hace" id="132" name="Google Shape;1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2175" y="3009600"/>
            <a:ext cx="3868600" cy="19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2001450" y="0"/>
            <a:ext cx="514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020">
                <a:latin typeface="EB Garamond SemiBold"/>
                <a:ea typeface="EB Garamond SemiBold"/>
                <a:cs typeface="EB Garamond SemiBold"/>
                <a:sym typeface="EB Garamond SemiBold"/>
              </a:rPr>
              <a:t>La brújula digital</a:t>
            </a:r>
            <a:endParaRPr sz="5020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349300" y="1339125"/>
            <a:ext cx="444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 sensor detecta los campos magnéticos de la Tierra.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Hace uso de un magnetómetro digital.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sensor interactúa con los campos magnéticos en un plano de tres ejes para saber hacia dónde apunta el teléfono y su plano de inclinación.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5350" y="1193365"/>
            <a:ext cx="1835975" cy="1453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324" y="2646575"/>
            <a:ext cx="1835977" cy="2241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újula digital 7.5.2 - Descargar para Android APK Gratis" id="141" name="Google Shape;14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2538" y="2910125"/>
            <a:ext cx="17145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